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337" r:id="rId5"/>
    <p:sldId id="360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3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3EE"/>
    <a:srgbClr val="1F4E79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4" autoAdjust="0"/>
    <p:restoredTop sz="93162" autoAdjust="0"/>
  </p:normalViewPr>
  <p:slideViewPr>
    <p:cSldViewPr snapToGrid="0" showGuides="1">
      <p:cViewPr varScale="1">
        <p:scale>
          <a:sx n="64" d="100"/>
          <a:sy n="64" d="100"/>
        </p:scale>
        <p:origin x="492" y="66"/>
      </p:cViewPr>
      <p:guideLst>
        <p:guide orient="horz" pos="2205"/>
        <p:guide pos="3866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4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3115444" y="3455587"/>
            <a:ext cx="6538964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930"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ea typeface="思源黑体 CN Heavy" panose="020B0A00000000000000" pitchFamily="34" charset="-122"/>
                <a:cs typeface="+mn-ea"/>
                <a:sym typeface="+mn-ea"/>
              </a:rPr>
              <a:t>3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   </a:t>
            </a:r>
            <a:r>
              <a:rPr lang="zh-CN" altLang="en-US" sz="4265" dirty="0">
                <a:solidFill>
                  <a:srgbClr val="002060"/>
                </a:solidFill>
                <a:ea typeface="思源黑体 CN Heavy" panose="020B0A00000000000000" pitchFamily="34" charset="-122"/>
                <a:cs typeface="+mn-ea"/>
              </a:rPr>
              <a:t>信息隐藏基本原理</a:t>
            </a:r>
            <a:endParaRPr lang="zh-CN" altLang="en-US" sz="4265" dirty="0">
              <a:solidFill>
                <a:srgbClr val="002060"/>
              </a:solidFill>
              <a:ea typeface="思源黑体 CN Heavy" panose="020B0A00000000000000" pitchFamily="34" charset="-122"/>
              <a:cs typeface="+mn-ea"/>
            </a:endParaRPr>
          </a:p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29119" y="1538465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03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9503" y="683913"/>
            <a:ext cx="5712995" cy="1109044"/>
            <a:chOff x="3279913" y="488294"/>
            <a:chExt cx="5712995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5712995" cy="687881"/>
              <a:chOff x="3279913" y="909457"/>
              <a:chExt cx="5712995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571299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实用的信息隐藏系统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62" name="矩形 161"/>
          <p:cNvSpPr/>
          <p:nvPr/>
        </p:nvSpPr>
        <p:spPr>
          <a:xfrm>
            <a:off x="1608989" y="2964350"/>
            <a:ext cx="4039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攻击者犯纳伪错误的概率为</a:t>
            </a:r>
            <a:r>
              <a:rPr lang="en-US" altLang="zh-CN" sz="2400" dirty="0"/>
              <a:t>α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1608989" y="3577127"/>
            <a:ext cx="4035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攻击者犯弃真错误的概率为</a:t>
            </a:r>
            <a:r>
              <a:rPr lang="en-US" altLang="zh-CN" sz="2400" dirty="0"/>
              <a:t>β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grpSp>
        <p:nvGrpSpPr>
          <p:cNvPr id="191" name="组合 190"/>
          <p:cNvGrpSpPr/>
          <p:nvPr/>
        </p:nvGrpSpPr>
        <p:grpSpPr>
          <a:xfrm>
            <a:off x="1379056" y="4264834"/>
            <a:ext cx="6393454" cy="577470"/>
            <a:chOff x="1379056" y="4264834"/>
            <a:chExt cx="6393454" cy="577470"/>
          </a:xfrm>
        </p:grpSpPr>
        <p:sp>
          <p:nvSpPr>
            <p:cNvPr id="189" name="矩形: 圆角 188"/>
            <p:cNvSpPr/>
            <p:nvPr/>
          </p:nvSpPr>
          <p:spPr>
            <a:xfrm>
              <a:off x="1379056" y="4264834"/>
              <a:ext cx="639345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496365" y="4380639"/>
              <a:ext cx="61895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一个实用的信息隐藏系统</a:t>
              </a:r>
              <a:r>
                <a:rPr lang="zh-CN" altLang="en-US" sz="2400" dirty="0">
                  <a:latin typeface="宋体" panose="02010600030101010101" pitchFamily="2" charset="-122"/>
                </a:rPr>
                <a:t>应该尽可能使</a:t>
              </a:r>
              <a:r>
                <a:rPr lang="en-US" altLang="zh-CN" sz="2400" dirty="0"/>
                <a:t>β</a:t>
              </a:r>
              <a:r>
                <a:rPr lang="zh-CN" altLang="en-US" sz="2400" dirty="0">
                  <a:latin typeface="宋体" panose="02010600030101010101" pitchFamily="2" charset="-122"/>
                </a:rPr>
                <a:t>最大</a:t>
              </a:r>
              <a:endParaRPr lang="zh-CN" altLang="en-US" sz="2400" dirty="0"/>
            </a:p>
          </p:txBody>
        </p:sp>
      </p:grpSp>
      <p:sp>
        <p:nvSpPr>
          <p:cNvPr id="184" name="矩形 183"/>
          <p:cNvSpPr/>
          <p:nvPr/>
        </p:nvSpPr>
        <p:spPr>
          <a:xfrm>
            <a:off x="1499693" y="5095545"/>
            <a:ext cx="9548057" cy="11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一个理想的信息隐藏系统应该有</a:t>
            </a:r>
            <a:r>
              <a:rPr lang="en-US" altLang="zh-CN" sz="2400" dirty="0"/>
              <a:t>β=1</a:t>
            </a:r>
            <a:r>
              <a:rPr lang="zh-CN" altLang="en-US" sz="2400" dirty="0">
                <a:latin typeface="宋体" panose="02010600030101010101" pitchFamily="2" charset="-122"/>
              </a:rPr>
              <a:t>，即，所有藏有信息的载体都被认为没有隐藏信息而被放过，达到了信息隐藏、迷惑攻击者的目的。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grpSp>
        <p:nvGrpSpPr>
          <p:cNvPr id="190" name="组合 189"/>
          <p:cNvGrpSpPr/>
          <p:nvPr/>
        </p:nvGrpSpPr>
        <p:grpSpPr>
          <a:xfrm>
            <a:off x="1157481" y="2023647"/>
            <a:ext cx="6615029" cy="663977"/>
            <a:chOff x="1157481" y="2023647"/>
            <a:chExt cx="6615029" cy="663977"/>
          </a:xfrm>
        </p:grpSpPr>
        <p:grpSp>
          <p:nvGrpSpPr>
            <p:cNvPr id="185" name="组合 184"/>
            <p:cNvGrpSpPr/>
            <p:nvPr/>
          </p:nvGrpSpPr>
          <p:grpSpPr>
            <a:xfrm>
              <a:off x="1157481" y="2023647"/>
              <a:ext cx="6448412" cy="663977"/>
              <a:chOff x="824072" y="1564267"/>
              <a:chExt cx="7682540" cy="791052"/>
            </a:xfrm>
          </p:grpSpPr>
          <p:sp>
            <p:nvSpPr>
              <p:cNvPr id="186" name="矩形: 圆角 185"/>
              <p:cNvSpPr/>
              <p:nvPr/>
            </p:nvSpPr>
            <p:spPr>
              <a:xfrm>
                <a:off x="824072" y="1740416"/>
                <a:ext cx="7682540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8" name="图片 187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46" y="1564267"/>
                <a:ext cx="751303" cy="791052"/>
              </a:xfrm>
              <a:prstGeom prst="rect">
                <a:avLst/>
              </a:prstGeom>
            </p:spPr>
          </p:pic>
        </p:grpSp>
        <p:sp>
          <p:nvSpPr>
            <p:cNvPr id="159" name="矩形 158"/>
            <p:cNvSpPr/>
            <p:nvPr/>
          </p:nvSpPr>
          <p:spPr>
            <a:xfrm>
              <a:off x="1893978" y="2206637"/>
              <a:ext cx="58785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宋体" panose="02010600030101010101" pitchFamily="2" charset="-122"/>
                </a:rPr>
                <a:t>对于一个</a:t>
              </a:r>
              <a:r>
                <a:rPr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</a:rPr>
                <a:t>ε-</a:t>
              </a:r>
              <a:r>
                <a:rPr lang="zh-CN" altLang="en-US" sz="2400" dirty="0">
                  <a:solidFill>
                    <a:schemeClr val="bg1"/>
                  </a:solidFill>
                  <a:latin typeface="宋体" panose="02010600030101010101" pitchFamily="2" charset="-122"/>
                </a:rPr>
                <a:t>安全的信息隐藏系统，假设：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6" grpId="0"/>
      <p:bldP spid="1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163"/>
          <p:cNvGrpSpPr/>
          <p:nvPr/>
        </p:nvGrpSpPr>
        <p:grpSpPr>
          <a:xfrm>
            <a:off x="2334954" y="2295938"/>
            <a:ext cx="8316147" cy="1649185"/>
            <a:chOff x="2334954" y="2295938"/>
            <a:chExt cx="8316147" cy="1649185"/>
          </a:xfrm>
        </p:grpSpPr>
        <p:sp>
          <p:nvSpPr>
            <p:cNvPr id="170" name="矩形: 圆角 169"/>
            <p:cNvSpPr/>
            <p:nvPr/>
          </p:nvSpPr>
          <p:spPr>
            <a:xfrm>
              <a:off x="2334954" y="2295938"/>
              <a:ext cx="8316147" cy="1649185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3026383" y="2468335"/>
              <a:ext cx="741852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dirty="0"/>
                <a:t>设∑是一个对付被动攻击者为</a:t>
              </a:r>
              <a:r>
                <a:rPr lang="en-US" altLang="zh-CN" sz="2000" dirty="0"/>
                <a:t>ε-</a:t>
              </a:r>
              <a:r>
                <a:rPr lang="zh-CN" altLang="en-US" sz="2000" dirty="0"/>
                <a:t>安全的信息伪装系统，则攻击者检测不到隐藏信息的概率</a:t>
              </a:r>
              <a:r>
                <a:rPr lang="en-US" altLang="zh-CN" sz="2000" dirty="0"/>
                <a:t>β</a:t>
              </a:r>
              <a:r>
                <a:rPr lang="zh-CN" altLang="en-US" sz="2000" dirty="0"/>
                <a:t>和攻击者错误地检测出一个不是隐藏信息的概率</a:t>
              </a:r>
              <a:r>
                <a:rPr lang="en-US" altLang="zh-CN" sz="2000" dirty="0"/>
                <a:t>α</a:t>
              </a:r>
              <a:r>
                <a:rPr lang="zh-CN" altLang="en-US" sz="2000" dirty="0"/>
                <a:t>满足关系式： </a:t>
              </a:r>
              <a:r>
                <a:rPr lang="en-US" altLang="zh-CN" sz="2000" dirty="0"/>
                <a:t>d(α, β) ≤ε ，</a:t>
              </a:r>
              <a:r>
                <a:rPr lang="zh-CN" altLang="en-US" sz="2000" dirty="0"/>
                <a:t>其中</a:t>
              </a:r>
              <a:r>
                <a:rPr lang="en-US" altLang="zh-CN" sz="2000" dirty="0"/>
                <a:t>d(α, β)</a:t>
              </a:r>
              <a:r>
                <a:rPr lang="zh-CN" altLang="en-US" sz="2000" dirty="0"/>
                <a:t>是按下式定义的二元关系熵：</a:t>
              </a:r>
              <a:endParaRPr lang="zh-CN" altLang="en-US" sz="20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39503" y="683913"/>
            <a:ext cx="6339840" cy="1108868"/>
            <a:chOff x="3279913" y="488294"/>
            <a:chExt cx="6339840" cy="1108868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6339840" cy="687705"/>
              <a:chOff x="3279913" y="909457"/>
              <a:chExt cx="6339840" cy="687705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6127115" cy="687705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703" y="1009787"/>
                <a:ext cx="4845050" cy="5340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</a:rPr>
                  <a:t>ε-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安全与概率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α</a:t>
                </a:r>
                <a:r>
                  <a:rPr lang="zh-CN" altLang="zh-CN" sz="3200" dirty="0">
                    <a:solidFill>
                      <a:schemeClr val="bg1"/>
                    </a:solidFill>
                  </a:rPr>
                  <a:t>、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β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的关系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2" name="组合 171"/>
          <p:cNvGrpSpPr/>
          <p:nvPr/>
        </p:nvGrpSpPr>
        <p:grpSpPr>
          <a:xfrm>
            <a:off x="1478560" y="2393017"/>
            <a:ext cx="1341632" cy="1341632"/>
            <a:chOff x="1882937" y="2051686"/>
            <a:chExt cx="1438016" cy="1438016"/>
          </a:xfrm>
        </p:grpSpPr>
        <p:sp>
          <p:nvSpPr>
            <p:cNvPr id="173" name="椭圆 172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2173091" y="2523278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定理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179" name="对象 178"/>
          <p:cNvGraphicFramePr/>
          <p:nvPr/>
        </p:nvGraphicFramePr>
        <p:xfrm>
          <a:off x="3366294" y="4314114"/>
          <a:ext cx="54594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2" imgW="60045600" imgH="10058400" progId="Equation.DSMT4">
                  <p:embed/>
                </p:oleObj>
              </mc:Choice>
              <mc:Fallback>
                <p:oleObj name="Equation" r:id="rId2" imgW="60045600" imgH="10058400" progId="Equation.DSMT4">
                  <p:embed/>
                  <p:pic>
                    <p:nvPicPr>
                      <p:cNvPr id="0" name="对象 3277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66294" y="4314114"/>
                        <a:ext cx="5459413" cy="935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" name="组合 162"/>
          <p:cNvGrpSpPr/>
          <p:nvPr/>
        </p:nvGrpSpPr>
        <p:grpSpPr>
          <a:xfrm>
            <a:off x="4061378" y="5577038"/>
            <a:ext cx="4069244" cy="567125"/>
            <a:chOff x="4523573" y="5752133"/>
            <a:chExt cx="4069244" cy="567125"/>
          </a:xfrm>
        </p:grpSpPr>
        <p:sp>
          <p:nvSpPr>
            <p:cNvPr id="181" name="矩形: 圆角 180"/>
            <p:cNvSpPr/>
            <p:nvPr/>
          </p:nvSpPr>
          <p:spPr>
            <a:xfrm>
              <a:off x="4523573" y="5752133"/>
              <a:ext cx="406924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4777177" y="5857593"/>
              <a:ext cx="36166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</a:rPr>
                <a:t>特别地，若</a:t>
              </a:r>
              <a:r>
                <a:rPr lang="en-US" altLang="zh-CN" sz="2400" dirty="0">
                  <a:latin typeface="+mj-lt"/>
                </a:rPr>
                <a:t>α=0</a:t>
              </a:r>
              <a:r>
                <a:rPr lang="en-US" altLang="zh-CN" sz="2400" dirty="0">
                  <a:latin typeface="宋体" panose="02010600030101010101" pitchFamily="2" charset="-122"/>
                </a:rPr>
                <a:t>，</a:t>
              </a:r>
              <a:r>
                <a:rPr lang="zh-CN" altLang="en-US" sz="2400" dirty="0">
                  <a:latin typeface="宋体" panose="02010600030101010101" pitchFamily="2" charset="-122"/>
                </a:rPr>
                <a:t>则</a:t>
              </a:r>
              <a:r>
                <a:rPr lang="en-US" altLang="zh-CN" sz="2400" dirty="0">
                  <a:latin typeface="+mj-lt"/>
                </a:rPr>
                <a:t>β≥ 2</a:t>
              </a:r>
              <a:r>
                <a:rPr lang="en-US" altLang="zh-CN" sz="2400" baseline="30000" dirty="0">
                  <a:latin typeface="+mj-lt"/>
                </a:rPr>
                <a:t>-ε</a:t>
              </a:r>
              <a:r>
                <a:rPr lang="en-US" altLang="zh-CN" sz="2400" dirty="0">
                  <a:latin typeface="+mj-lt"/>
                </a:rPr>
                <a:t> </a:t>
              </a:r>
              <a:endParaRPr lang="zh-CN" altLang="en-US" sz="2400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2556713" y="3434063"/>
            <a:ext cx="1662164" cy="74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3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03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183378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3.1 信息隐藏的概念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696603"/>
            <a:ext cx="4963698" cy="616585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3.2 信息隐藏的分类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3558933"/>
            <a:ext cx="4963698" cy="616585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3.3 信息隐藏的安全性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4421263"/>
            <a:ext cx="4963698" cy="616585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3.4 信息隐藏的鲁棒性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47584" y="5283593"/>
            <a:ext cx="4963698" cy="616585"/>
            <a:chOff x="5493750" y="892151"/>
            <a:chExt cx="4963698" cy="617070"/>
          </a:xfrm>
        </p:grpSpPr>
        <p:sp>
          <p:nvSpPr>
            <p:cNvPr id="4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6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3.5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信息隐藏的通信模型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975503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信息隐藏的安全性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组合 193"/>
          <p:cNvGrpSpPr/>
          <p:nvPr/>
        </p:nvGrpSpPr>
        <p:grpSpPr>
          <a:xfrm>
            <a:off x="6638768" y="3184816"/>
            <a:ext cx="4154183" cy="1610098"/>
            <a:chOff x="1076853" y="5080315"/>
            <a:chExt cx="5054600" cy="1959087"/>
          </a:xfrm>
        </p:grpSpPr>
        <p:cxnSp>
          <p:nvCxnSpPr>
            <p:cNvPr id="195" name="直接连接符 19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矩形: 圆角 195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1703045" y="3184816"/>
            <a:ext cx="4154183" cy="1610098"/>
            <a:chOff x="1076853" y="5080315"/>
            <a:chExt cx="5054600" cy="1959087"/>
          </a:xfrm>
        </p:grpSpPr>
        <p:cxnSp>
          <p:nvCxnSpPr>
            <p:cNvPr id="192" name="直接连接符 191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矩形: 圆角 192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01883" y="729770"/>
            <a:ext cx="4794519" cy="1109044"/>
            <a:chOff x="3279913" y="488294"/>
            <a:chExt cx="4794519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794519" cy="687881"/>
              <a:chOff x="3279913" y="909457"/>
              <a:chExt cx="4794519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78823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606816" y="1009738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信息隐藏的安全性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2177030" y="267722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信息隐藏系统的安全性</a:t>
            </a:r>
            <a:endParaRPr lang="zh-CN" altLang="en-US" sz="2400" dirty="0"/>
          </a:p>
        </p:txBody>
      </p:sp>
      <p:sp>
        <p:nvSpPr>
          <p:cNvPr id="161" name="矩形 160"/>
          <p:cNvSpPr/>
          <p:nvPr/>
        </p:nvSpPr>
        <p:spPr>
          <a:xfrm>
            <a:off x="1578213" y="3501372"/>
            <a:ext cx="6096000" cy="114101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系统自身算法的安全性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各种攻击情况下的安全性</a:t>
            </a:r>
            <a:endParaRPr lang="zh-CN" altLang="en-US" sz="2400" dirty="0"/>
          </a:p>
        </p:txBody>
      </p:sp>
      <p:sp>
        <p:nvSpPr>
          <p:cNvPr id="162" name="矩形 161"/>
          <p:cNvSpPr/>
          <p:nvPr/>
        </p:nvSpPr>
        <p:spPr>
          <a:xfrm>
            <a:off x="7084643" y="272921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攻击一个信息隐藏系统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6781799" y="3501372"/>
            <a:ext cx="3584336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宋体" panose="02010600030101010101" pitchFamily="2" charset="-122"/>
              </a:rPr>
              <a:t>证明隐藏信息的存在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提取隐藏信息</a:t>
            </a:r>
            <a:endParaRPr lang="zh-CN" altLang="en-US" sz="2400" dirty="0">
              <a:latin typeface="宋体" panose="02010600030101010101" pitchFamily="2" charset="-122"/>
              <a:sym typeface="+mn-ea"/>
            </a:endParaRPr>
          </a:p>
          <a:p>
            <a:pPr lvl="1"/>
            <a:r>
              <a:rPr lang="zh-CN" altLang="en-US" sz="2400" dirty="0">
                <a:latin typeface="宋体" panose="02010600030101010101" pitchFamily="2" charset="-122"/>
              </a:rPr>
              <a:t>破坏隐藏信息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/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1703308" y="5291530"/>
            <a:ext cx="940411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理论安全的：如果攻击者经过各种方法仍然不能判断是否有信息隐藏</a:t>
            </a:r>
            <a:r>
              <a:rPr lang="en-US" altLang="zh-CN" sz="2400" dirty="0">
                <a:latin typeface="宋体" panose="02010600030101010101" pitchFamily="2" charset="-122"/>
              </a:rPr>
              <a:t>,</a:t>
            </a:r>
            <a:r>
              <a:rPr lang="zh-CN" altLang="zh-CN" sz="2400" dirty="0">
                <a:latin typeface="宋体" panose="02010600030101010101" pitchFamily="2" charset="-122"/>
              </a:rPr>
              <a:t>那么这个系统可以认为是理论安全的</a:t>
            </a:r>
            <a:r>
              <a:rPr lang="zh-CN" altLang="en-US" sz="2400" dirty="0">
                <a:latin typeface="宋体" panose="02010600030101010101" pitchFamily="2" charset="-122"/>
              </a:rPr>
              <a:t>。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62" grpId="0"/>
      <p:bldP spid="163" grpId="0"/>
      <p:bldP spid="1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23792" y="534898"/>
            <a:ext cx="6544416" cy="1109044"/>
            <a:chOff x="3279913" y="488294"/>
            <a:chExt cx="6544416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6544416" cy="687881"/>
              <a:chOff x="3279913" y="909457"/>
              <a:chExt cx="6544416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654441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606816" y="1009738"/>
                <a:ext cx="510909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衡量两个概率分布的一致性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aphicFrame>
        <p:nvGraphicFramePr>
          <p:cNvPr id="171" name="对象 170"/>
          <p:cNvGraphicFramePr/>
          <p:nvPr/>
        </p:nvGraphicFramePr>
        <p:xfrm>
          <a:off x="3740654" y="1987957"/>
          <a:ext cx="4380230" cy="86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" r:id="rId2" imgW="1942465" imgH="431800" progId="Equation.3">
                  <p:embed/>
                </p:oleObj>
              </mc:Choice>
              <mc:Fallback>
                <p:oleObj name="" r:id="rId2" imgW="1942465" imgH="431800" progId="Equation.3">
                  <p:embed/>
                  <p:pic>
                    <p:nvPicPr>
                      <p:cNvPr id="0" name="对象 2560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40654" y="1987957"/>
                        <a:ext cx="4380230" cy="868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9" name="组合 168"/>
          <p:cNvGrpSpPr/>
          <p:nvPr/>
        </p:nvGrpSpPr>
        <p:grpSpPr>
          <a:xfrm>
            <a:off x="1342701" y="3064830"/>
            <a:ext cx="4795906" cy="554008"/>
            <a:chOff x="1843019" y="3753067"/>
            <a:chExt cx="4795906" cy="554008"/>
          </a:xfrm>
        </p:grpSpPr>
        <p:sp>
          <p:nvSpPr>
            <p:cNvPr id="180" name="矩形: 圆角 179"/>
            <p:cNvSpPr/>
            <p:nvPr/>
          </p:nvSpPr>
          <p:spPr>
            <a:xfrm>
              <a:off x="1843019" y="3753067"/>
              <a:ext cx="4795906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1957107" y="3851183"/>
              <a:ext cx="45865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000" i="1" dirty="0">
                  <a:latin typeface="宋体" panose="02010600030101010101" pitchFamily="2" charset="-122"/>
                </a:rPr>
                <a:t>P</a:t>
              </a:r>
              <a:r>
                <a:rPr lang="en-US" altLang="zh-CN" sz="2000" i="1" baseline="-30000" dirty="0">
                  <a:latin typeface="宋体" panose="02010600030101010101" pitchFamily="2" charset="-122"/>
                </a:rPr>
                <a:t>1</a:t>
              </a:r>
              <a:r>
                <a:rPr lang="zh-CN" altLang="en-US" sz="2000" dirty="0">
                  <a:latin typeface="宋体" panose="02010600030101010101" pitchFamily="2" charset="-122"/>
                </a:rPr>
                <a:t>和</a:t>
              </a:r>
              <a:r>
                <a:rPr lang="en-US" altLang="zh-CN" sz="2000" i="1" dirty="0">
                  <a:latin typeface="宋体" panose="02010600030101010101" pitchFamily="2" charset="-122"/>
                </a:rPr>
                <a:t>P</a:t>
              </a:r>
              <a:r>
                <a:rPr lang="en-US" altLang="zh-CN" sz="2000" i="1" baseline="-30000" dirty="0">
                  <a:latin typeface="宋体" panose="02010600030101010101" pitchFamily="2" charset="-122"/>
                </a:rPr>
                <a:t>2</a:t>
              </a:r>
              <a:r>
                <a:rPr lang="zh-CN" altLang="en-US" sz="2000" dirty="0">
                  <a:latin typeface="宋体" panose="02010600030101010101" pitchFamily="2" charset="-122"/>
                </a:rPr>
                <a:t>：定义在集合</a:t>
              </a:r>
              <a:r>
                <a:rPr lang="en-US" altLang="zh-CN" sz="2000" dirty="0">
                  <a:latin typeface="宋体" panose="02010600030101010101" pitchFamily="2" charset="-122"/>
                </a:rPr>
                <a:t>Q</a:t>
              </a:r>
              <a:r>
                <a:rPr lang="zh-CN" altLang="en-US" sz="2000" dirty="0">
                  <a:latin typeface="宋体" panose="02010600030101010101" pitchFamily="2" charset="-122"/>
                </a:rPr>
                <a:t>上的两个概率分布</a:t>
              </a:r>
              <a:endParaRPr lang="zh-CN" altLang="en-US" sz="2000" dirty="0">
                <a:latin typeface="宋体" panose="02010600030101010101" pitchFamily="2" charset="-122"/>
              </a:endParaRPr>
            </a:p>
          </p:txBody>
        </p:sp>
      </p:grpSp>
      <p:sp>
        <p:nvSpPr>
          <p:cNvPr id="165" name="矩形 164"/>
          <p:cNvSpPr/>
          <p:nvPr/>
        </p:nvSpPr>
        <p:spPr>
          <a:xfrm>
            <a:off x="3390401" y="3759709"/>
            <a:ext cx="4028657" cy="96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</a:rPr>
              <a:t>：真</a:t>
            </a:r>
            <a:r>
              <a:rPr lang="zh-CN" altLang="en-US" sz="2000" dirty="0">
                <a:latin typeface="宋体" panose="02010600030101010101" pitchFamily="2" charset="-122"/>
                <a:cs typeface="Times New Roman" panose="02020603050405020304" pitchFamily="18" charset="0"/>
              </a:rPr>
              <a:t>实概率分布</a:t>
            </a:r>
            <a:endParaRPr lang="zh-CN" altLang="en-US" sz="20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</a:rPr>
              <a:t>：假</a:t>
            </a:r>
            <a:r>
              <a:rPr lang="zh-CN" altLang="en-US" sz="2000" dirty="0">
                <a:latin typeface="宋体" panose="02010600030101010101" pitchFamily="2" charset="-122"/>
                <a:cs typeface="Times New Roman" panose="02020603050405020304" pitchFamily="18" charset="0"/>
              </a:rPr>
              <a:t>设概率分布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1957107" y="2061390"/>
            <a:ext cx="942885" cy="714085"/>
            <a:chOff x="4397979" y="1560722"/>
            <a:chExt cx="942885" cy="714085"/>
          </a:xfrm>
        </p:grpSpPr>
        <p:sp>
          <p:nvSpPr>
            <p:cNvPr id="175" name="矩形: 圆角 174"/>
            <p:cNvSpPr/>
            <p:nvPr/>
          </p:nvSpPr>
          <p:spPr>
            <a:xfrm>
              <a:off x="4512180" y="1596162"/>
              <a:ext cx="82868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4397979" y="1560722"/>
              <a:ext cx="791180" cy="714085"/>
              <a:chOff x="4397979" y="1560722"/>
              <a:chExt cx="791180" cy="714085"/>
            </a:xfrm>
          </p:grpSpPr>
          <p:sp>
            <p:nvSpPr>
              <p:cNvPr id="177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4645420" y="1696350"/>
                <a:ext cx="54373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/>
                  <a:t>熵</a:t>
                </a:r>
                <a:endParaRPr lang="zh-CN" altLang="en-US" sz="2800" dirty="0"/>
              </a:p>
            </p:txBody>
          </p:sp>
        </p:grpSp>
      </p:grpSp>
      <p:grpSp>
        <p:nvGrpSpPr>
          <p:cNvPr id="170" name="组合 169"/>
          <p:cNvGrpSpPr/>
          <p:nvPr/>
        </p:nvGrpSpPr>
        <p:grpSpPr>
          <a:xfrm>
            <a:off x="1505196" y="5032962"/>
            <a:ext cx="9731901" cy="371426"/>
            <a:chOff x="1505196" y="5332825"/>
            <a:chExt cx="9731901" cy="371426"/>
          </a:xfrm>
        </p:grpSpPr>
        <p:sp>
          <p:nvSpPr>
            <p:cNvPr id="166" name="矩形 165"/>
            <p:cNvSpPr/>
            <p:nvPr/>
          </p:nvSpPr>
          <p:spPr>
            <a:xfrm>
              <a:off x="1850141" y="5334919"/>
              <a:ext cx="93869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当</a:t>
              </a:r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0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000" dirty="0">
                  <a:latin typeface="宋体" panose="02010600030101010101" pitchFamily="2" charset="-122"/>
                </a:rPr>
                <a:t>与</a:t>
              </a:r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0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000" dirty="0">
                  <a:latin typeface="宋体" panose="02010600030101010101" pitchFamily="2" charset="-122"/>
                </a:rPr>
                <a:t>完全相同时，熵</a:t>
              </a:r>
              <a:r>
                <a:rPr lang="en-US" altLang="zh-CN" sz="2000" dirty="0">
                  <a:latin typeface="宋体" panose="02010600030101010101" pitchFamily="2" charset="-122"/>
                </a:rPr>
                <a:t>D</a:t>
              </a:r>
              <a:r>
                <a:rPr lang="zh-CN" altLang="en-US" sz="2000" dirty="0">
                  <a:latin typeface="宋体" panose="02010600030101010101" pitchFamily="2" charset="-122"/>
                </a:rPr>
                <a:t>为零，说明假设的与真实的概率分布之间没有不确定性</a:t>
              </a:r>
              <a:endParaRPr lang="zh-CN" altLang="en-US" sz="2000" dirty="0">
                <a:latin typeface="宋体" panose="02010600030101010101" pitchFamily="2" charset="-122"/>
              </a:endParaRPr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1505196" y="5332825"/>
              <a:ext cx="293124" cy="293124"/>
              <a:chOff x="2533556" y="2586887"/>
              <a:chExt cx="689821" cy="689821"/>
            </a:xfrm>
          </p:grpSpPr>
          <p:sp>
            <p:nvSpPr>
              <p:cNvPr id="185" name="椭圆 184"/>
              <p:cNvSpPr/>
              <p:nvPr/>
            </p:nvSpPr>
            <p:spPr>
              <a:xfrm>
                <a:off x="2533556" y="2586887"/>
                <a:ext cx="689821" cy="689821"/>
              </a:xfrm>
              <a:prstGeom prst="ellipse">
                <a:avLst/>
              </a:prstGeom>
              <a:solidFill>
                <a:srgbClr val="0F73EE"/>
              </a:solidFill>
              <a:ln w="127000">
                <a:solidFill>
                  <a:srgbClr val="0F73EE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6" name="atom_192635"/>
              <p:cNvSpPr>
                <a:spLocks noChangeAspect="1"/>
              </p:cNvSpPr>
              <p:nvPr/>
            </p:nvSpPr>
            <p:spPr bwMode="auto">
              <a:xfrm>
                <a:off x="2690484" y="2732181"/>
                <a:ext cx="375964" cy="399232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172" name="组合 171"/>
          <p:cNvGrpSpPr/>
          <p:nvPr/>
        </p:nvGrpSpPr>
        <p:grpSpPr>
          <a:xfrm>
            <a:off x="1505196" y="5643808"/>
            <a:ext cx="9584336" cy="646331"/>
            <a:chOff x="1505196" y="5838680"/>
            <a:chExt cx="9584336" cy="646331"/>
          </a:xfrm>
        </p:grpSpPr>
        <p:sp>
          <p:nvSpPr>
            <p:cNvPr id="167" name="矩形 166"/>
            <p:cNvSpPr/>
            <p:nvPr/>
          </p:nvSpPr>
          <p:spPr>
            <a:xfrm>
              <a:off x="1850140" y="5838680"/>
              <a:ext cx="92393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当</a:t>
              </a:r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0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000" dirty="0">
                  <a:latin typeface="宋体" panose="02010600030101010101" pitchFamily="2" charset="-122"/>
                </a:rPr>
                <a:t>与</a:t>
              </a:r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0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000" dirty="0">
                  <a:latin typeface="宋体" panose="02010600030101010101" pitchFamily="2" charset="-122"/>
                </a:rPr>
                <a:t>不同时，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zh-CN" altLang="en-US" sz="2000" dirty="0">
                  <a:latin typeface="宋体" panose="02010600030101010101" pitchFamily="2" charset="-122"/>
                </a:rPr>
                <a:t>给出了假设的与真实的概率分布之间不确定性的衡量，</a:t>
              </a:r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0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000" dirty="0">
                  <a:latin typeface="宋体" panose="02010600030101010101" pitchFamily="2" charset="-122"/>
                </a:rPr>
                <a:t>和</a:t>
              </a:r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0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000" dirty="0">
                  <a:latin typeface="宋体" panose="02010600030101010101" pitchFamily="2" charset="-122"/>
                </a:rPr>
                <a:t>之间差别越大，熵越大</a:t>
              </a:r>
              <a:endParaRPr lang="zh-CN" altLang="en-US" sz="2000" dirty="0">
                <a:latin typeface="宋体" panose="02010600030101010101" pitchFamily="2" charset="-122"/>
              </a:endParaRPr>
            </a:p>
          </p:txBody>
        </p:sp>
        <p:grpSp>
          <p:nvGrpSpPr>
            <p:cNvPr id="187" name="组合 186"/>
            <p:cNvGrpSpPr/>
            <p:nvPr/>
          </p:nvGrpSpPr>
          <p:grpSpPr>
            <a:xfrm>
              <a:off x="1505196" y="5838680"/>
              <a:ext cx="293124" cy="293124"/>
              <a:chOff x="2533556" y="2586887"/>
              <a:chExt cx="689821" cy="689821"/>
            </a:xfrm>
          </p:grpSpPr>
          <p:sp>
            <p:nvSpPr>
              <p:cNvPr id="188" name="椭圆 187"/>
              <p:cNvSpPr/>
              <p:nvPr/>
            </p:nvSpPr>
            <p:spPr>
              <a:xfrm>
                <a:off x="2533556" y="2586887"/>
                <a:ext cx="689821" cy="689821"/>
              </a:xfrm>
              <a:prstGeom prst="ellipse">
                <a:avLst/>
              </a:prstGeom>
              <a:solidFill>
                <a:srgbClr val="0F73EE"/>
              </a:solidFill>
              <a:ln w="127000">
                <a:solidFill>
                  <a:srgbClr val="0F73EE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9" name="atom_192635"/>
              <p:cNvSpPr>
                <a:spLocks noChangeAspect="1"/>
              </p:cNvSpPr>
              <p:nvPr/>
            </p:nvSpPr>
            <p:spPr bwMode="auto">
              <a:xfrm>
                <a:off x="2690484" y="2732181"/>
                <a:ext cx="375964" cy="399232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83733" y="430140"/>
            <a:ext cx="3824534" cy="1109044"/>
            <a:chOff x="3279913" y="488294"/>
            <a:chExt cx="3824534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3824534" cy="687881"/>
              <a:chOff x="3279913" y="909457"/>
              <a:chExt cx="3824534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382453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606816" y="1009738"/>
                <a:ext cx="2236510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绝对安全性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1800352" y="2540314"/>
            <a:ext cx="875689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j-lt"/>
                <a:cs typeface="+mn-ea"/>
              </a:rPr>
              <a:t>设∑是一个信息伪装系统，</a:t>
            </a:r>
            <a:r>
              <a:rPr lang="en-US" altLang="zh-CN" sz="2400" dirty="0">
                <a:latin typeface="+mj-lt"/>
                <a:cs typeface="+mn-ea"/>
              </a:rPr>
              <a:t>P</a:t>
            </a:r>
            <a:r>
              <a:rPr lang="en-US" altLang="zh-CN" sz="2400" baseline="-30000" dirty="0">
                <a:latin typeface="+mj-lt"/>
                <a:cs typeface="+mn-ea"/>
              </a:rPr>
              <a:t>S</a:t>
            </a:r>
            <a:r>
              <a:rPr lang="zh-CN" altLang="en-US" sz="2400" dirty="0">
                <a:latin typeface="+mj-lt"/>
                <a:cs typeface="+mn-ea"/>
              </a:rPr>
              <a:t>是伪装对象的概率分布，</a:t>
            </a:r>
            <a:r>
              <a:rPr lang="en-US" altLang="zh-CN" sz="2400" dirty="0">
                <a:latin typeface="+mj-lt"/>
                <a:cs typeface="+mn-ea"/>
              </a:rPr>
              <a:t>P</a:t>
            </a:r>
            <a:r>
              <a:rPr lang="en-US" altLang="zh-CN" sz="2400" baseline="-30000" dirty="0">
                <a:latin typeface="+mj-lt"/>
                <a:cs typeface="+mn-ea"/>
              </a:rPr>
              <a:t>C </a:t>
            </a:r>
            <a:r>
              <a:rPr lang="zh-CN" altLang="en-US" sz="2400" dirty="0">
                <a:latin typeface="+mj-lt"/>
                <a:cs typeface="+mn-ea"/>
              </a:rPr>
              <a:t>是伪装载体的概率分布。</a:t>
            </a:r>
            <a:endParaRPr lang="zh-CN" altLang="en-US" sz="2400" dirty="0">
              <a:latin typeface="+mj-lt"/>
              <a:cs typeface="+mn-ea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1623409" y="4535073"/>
            <a:ext cx="1280651" cy="714085"/>
            <a:chOff x="4397979" y="1560722"/>
            <a:chExt cx="1280651" cy="714085"/>
          </a:xfrm>
        </p:grpSpPr>
        <p:sp>
          <p:nvSpPr>
            <p:cNvPr id="181" name="矩形: 圆角 180"/>
            <p:cNvSpPr/>
            <p:nvPr/>
          </p:nvSpPr>
          <p:spPr>
            <a:xfrm>
              <a:off x="4512179" y="1596162"/>
              <a:ext cx="1166451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2" name="组合 181"/>
            <p:cNvGrpSpPr/>
            <p:nvPr/>
          </p:nvGrpSpPr>
          <p:grpSpPr>
            <a:xfrm>
              <a:off x="4397979" y="1560722"/>
              <a:ext cx="1125087" cy="714085"/>
              <a:chOff x="4397979" y="1560722"/>
              <a:chExt cx="1125087" cy="714085"/>
            </a:xfrm>
          </p:grpSpPr>
          <p:sp>
            <p:nvSpPr>
              <p:cNvPr id="183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4601019" y="1671279"/>
                <a:ext cx="9220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/>
                  <a:t>结论</a:t>
                </a:r>
                <a:endParaRPr lang="zh-CN" altLang="en-US" sz="2800" b="1" dirty="0"/>
              </a:p>
            </p:txBody>
          </p:sp>
        </p:grpSp>
      </p:grpSp>
      <p:sp>
        <p:nvSpPr>
          <p:cNvPr id="161" name="矩形 160"/>
          <p:cNvSpPr/>
          <p:nvPr/>
        </p:nvSpPr>
        <p:spPr>
          <a:xfrm>
            <a:off x="1824315" y="5346958"/>
            <a:ext cx="8848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</a:rPr>
              <a:t>如果一个信息伪装系统嵌入一个秘密消息到载体中去的过程不改变</a:t>
            </a:r>
            <a:r>
              <a:rPr lang="en-US" altLang="zh-CN" sz="2400" i="1" dirty="0">
                <a:latin typeface="+mn-ea"/>
                <a:cs typeface="+mn-ea"/>
              </a:rPr>
              <a:t>C</a:t>
            </a:r>
            <a:r>
              <a:rPr lang="zh-CN" altLang="en-US" sz="2400" dirty="0">
                <a:latin typeface="+mn-ea"/>
                <a:cs typeface="+mn-ea"/>
              </a:rPr>
              <a:t>的概率分布，则该系统是（理论上）绝对安全的。 </a:t>
            </a:r>
            <a:endParaRPr lang="zh-CN" altLang="en-US" sz="2400" dirty="0">
              <a:latin typeface="+mn-ea"/>
              <a:cs typeface="+mn-ea"/>
            </a:endParaRPr>
          </a:p>
        </p:txBody>
      </p:sp>
      <p:grpSp>
        <p:nvGrpSpPr>
          <p:cNvPr id="191" name="组合 190"/>
          <p:cNvGrpSpPr/>
          <p:nvPr/>
        </p:nvGrpSpPr>
        <p:grpSpPr>
          <a:xfrm>
            <a:off x="1564176" y="1770720"/>
            <a:ext cx="1280651" cy="714085"/>
            <a:chOff x="4397979" y="1560722"/>
            <a:chExt cx="1280651" cy="714085"/>
          </a:xfrm>
        </p:grpSpPr>
        <p:sp>
          <p:nvSpPr>
            <p:cNvPr id="192" name="矩形: 圆角 191"/>
            <p:cNvSpPr/>
            <p:nvPr/>
          </p:nvSpPr>
          <p:spPr>
            <a:xfrm>
              <a:off x="4512179" y="1596162"/>
              <a:ext cx="1166451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3" name="组合 192"/>
            <p:cNvGrpSpPr/>
            <p:nvPr/>
          </p:nvGrpSpPr>
          <p:grpSpPr>
            <a:xfrm>
              <a:off x="4397979" y="1560722"/>
              <a:ext cx="1182186" cy="714085"/>
              <a:chOff x="4397979" y="1560722"/>
              <a:chExt cx="1182186" cy="714085"/>
            </a:xfrm>
          </p:grpSpPr>
          <p:sp>
            <p:nvSpPr>
              <p:cNvPr id="194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4658118" y="1647541"/>
                <a:ext cx="9220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/>
                  <a:t>定义</a:t>
                </a:r>
                <a:endParaRPr lang="zh-CN" altLang="en-US" sz="2800" dirty="0"/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2397848" y="3494664"/>
            <a:ext cx="8462085" cy="1007712"/>
            <a:chOff x="3440104" y="3918638"/>
            <a:chExt cx="8462085" cy="1007712"/>
          </a:xfrm>
        </p:grpSpPr>
        <p:sp>
          <p:nvSpPr>
            <p:cNvPr id="160" name="矩形 159"/>
            <p:cNvSpPr/>
            <p:nvPr/>
          </p:nvSpPr>
          <p:spPr>
            <a:xfrm>
              <a:off x="3440104" y="3918638"/>
              <a:ext cx="8462085" cy="1007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30000"/>
                </a:lnSpc>
              </a:pPr>
              <a:r>
                <a:rPr lang="zh-CN" altLang="en-US" sz="2400" dirty="0">
                  <a:latin typeface="宋体" panose="02010600030101010101" pitchFamily="2" charset="-122"/>
                </a:rPr>
                <a:t>若有：</a:t>
              </a:r>
              <a:r>
                <a:rPr lang="en-US" altLang="zh-CN" sz="2400" dirty="0"/>
                <a:t>D(P</a:t>
              </a:r>
              <a:r>
                <a:rPr lang="en-US" altLang="zh-CN" sz="2400" baseline="-30000" dirty="0"/>
                <a:t>C</a:t>
              </a:r>
              <a:r>
                <a:rPr lang="en-US" altLang="zh-CN" sz="2400" dirty="0"/>
                <a:t>‖P</a:t>
              </a:r>
              <a:r>
                <a:rPr lang="en-US" altLang="zh-CN" sz="2400" baseline="-30000" dirty="0"/>
                <a:t>S</a:t>
              </a:r>
              <a:r>
                <a:rPr lang="en-US" altLang="zh-CN" sz="2400" dirty="0"/>
                <a:t>) ≦ ε</a:t>
              </a:r>
              <a:r>
                <a:rPr lang="en-US" altLang="zh-CN" sz="2400" dirty="0">
                  <a:latin typeface="宋体" panose="02010600030101010101" pitchFamily="2" charset="-122"/>
                </a:rPr>
                <a:t>，</a:t>
              </a:r>
              <a:r>
                <a:rPr lang="zh-CN" altLang="en-US" sz="2400" dirty="0">
                  <a:latin typeface="宋体" panose="02010600030101010101" pitchFamily="2" charset="-122"/>
                </a:rPr>
                <a:t>则称∑抵御被动攻击是</a:t>
              </a:r>
              <a:r>
                <a:rPr lang="en-US" altLang="zh-CN" sz="2400" dirty="0">
                  <a:latin typeface="宋体" panose="02010600030101010101" pitchFamily="2" charset="-122"/>
                </a:rPr>
                <a:t>ε-</a:t>
              </a:r>
              <a:r>
                <a:rPr lang="zh-CN" altLang="en-US" sz="2400" dirty="0">
                  <a:latin typeface="宋体" panose="02010600030101010101" pitchFamily="2" charset="-122"/>
                </a:rPr>
                <a:t>安全的。</a:t>
              </a:r>
              <a:endParaRPr lang="zh-CN" altLang="en-US" sz="2400" dirty="0">
                <a:latin typeface="宋体" panose="02010600030101010101" pitchFamily="2" charset="-122"/>
              </a:endParaRPr>
            </a:p>
            <a:p>
              <a:pPr lvl="1">
                <a:lnSpc>
                  <a:spcPct val="130000"/>
                </a:lnSpc>
              </a:pPr>
              <a:r>
                <a:rPr lang="zh-CN" altLang="en-US" sz="2400" dirty="0">
                  <a:latin typeface="宋体" panose="02010600030101010101" pitchFamily="2" charset="-122"/>
                </a:rPr>
                <a:t>若有：</a:t>
              </a:r>
              <a:r>
                <a:rPr lang="en-US" altLang="zh-CN" sz="2400" dirty="0"/>
                <a:t>ε= 0</a:t>
              </a:r>
              <a:r>
                <a:rPr lang="en-US" altLang="zh-CN" sz="2400" dirty="0">
                  <a:latin typeface="宋体" panose="02010600030101010101" pitchFamily="2" charset="-122"/>
                </a:rPr>
                <a:t>，</a:t>
              </a:r>
              <a:r>
                <a:rPr lang="zh-CN" altLang="en-US" sz="2400" dirty="0">
                  <a:latin typeface="宋体" panose="02010600030101010101" pitchFamily="2" charset="-122"/>
                </a:rPr>
                <a:t>则称∑是绝对安全的。</a:t>
              </a:r>
              <a:endParaRPr lang="zh-CN" altLang="en-US" sz="2400" dirty="0">
                <a:latin typeface="宋体" panose="02010600030101010101" pitchFamily="2" charset="-122"/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3508787" y="4013176"/>
              <a:ext cx="293124" cy="293124"/>
              <a:chOff x="2533556" y="2586887"/>
              <a:chExt cx="689821" cy="689821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2533556" y="2586887"/>
                <a:ext cx="689821" cy="689821"/>
              </a:xfrm>
              <a:prstGeom prst="ellipse">
                <a:avLst/>
              </a:prstGeom>
              <a:solidFill>
                <a:srgbClr val="0F73EE"/>
              </a:solidFill>
              <a:ln w="127000">
                <a:solidFill>
                  <a:srgbClr val="0F73EE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8" name="atom_192635"/>
              <p:cNvSpPr>
                <a:spLocks noChangeAspect="1"/>
              </p:cNvSpPr>
              <p:nvPr/>
            </p:nvSpPr>
            <p:spPr bwMode="auto">
              <a:xfrm>
                <a:off x="2690484" y="2732181"/>
                <a:ext cx="375964" cy="399232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99" name="组合 198"/>
            <p:cNvGrpSpPr/>
            <p:nvPr/>
          </p:nvGrpSpPr>
          <p:grpSpPr>
            <a:xfrm>
              <a:off x="3508787" y="4518137"/>
              <a:ext cx="293124" cy="293124"/>
              <a:chOff x="2533556" y="2093014"/>
              <a:chExt cx="689821" cy="689821"/>
            </a:xfrm>
          </p:grpSpPr>
          <p:sp>
            <p:nvSpPr>
              <p:cNvPr id="200" name="椭圆 199"/>
              <p:cNvSpPr/>
              <p:nvPr/>
            </p:nvSpPr>
            <p:spPr>
              <a:xfrm>
                <a:off x="2533556" y="2093014"/>
                <a:ext cx="689821" cy="689821"/>
              </a:xfrm>
              <a:prstGeom prst="ellipse">
                <a:avLst/>
              </a:prstGeom>
              <a:solidFill>
                <a:srgbClr val="0F73EE"/>
              </a:solidFill>
              <a:ln w="127000">
                <a:solidFill>
                  <a:srgbClr val="0F73EE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1" name="atom_192635"/>
              <p:cNvSpPr>
                <a:spLocks noChangeAspect="1"/>
              </p:cNvSpPr>
              <p:nvPr/>
            </p:nvSpPr>
            <p:spPr bwMode="auto">
              <a:xfrm>
                <a:off x="2690484" y="2238307"/>
                <a:ext cx="375963" cy="399233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组合 183"/>
          <p:cNvGrpSpPr/>
          <p:nvPr/>
        </p:nvGrpSpPr>
        <p:grpSpPr>
          <a:xfrm>
            <a:off x="2246056" y="3146885"/>
            <a:ext cx="7907725" cy="2530502"/>
            <a:chOff x="1076852" y="5080315"/>
            <a:chExt cx="6796785" cy="1959087"/>
          </a:xfrm>
        </p:grpSpPr>
        <p:cxnSp>
          <p:nvCxnSpPr>
            <p:cNvPr id="185" name="直接连接符 184"/>
            <p:cNvCxnSpPr/>
            <p:nvPr/>
          </p:nvCxnSpPr>
          <p:spPr>
            <a:xfrm>
              <a:off x="1076853" y="5080315"/>
              <a:ext cx="6639311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矩形: 圆角 185"/>
            <p:cNvSpPr/>
            <p:nvPr/>
          </p:nvSpPr>
          <p:spPr>
            <a:xfrm>
              <a:off x="1076852" y="5228959"/>
              <a:ext cx="6796785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89138" y="683913"/>
            <a:ext cx="8213725" cy="1109044"/>
            <a:chOff x="3279913" y="488294"/>
            <a:chExt cx="8213725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8213725" cy="687881"/>
              <a:chOff x="3279913" y="909457"/>
              <a:chExt cx="8213725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807561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606816" y="1009738"/>
                <a:ext cx="68868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宋体" panose="02010600030101010101" pitchFamily="2" charset="-122"/>
                  </a:rPr>
                  <a:t>定理</a:t>
                </a:r>
                <a:r>
                  <a:rPr lang="zh-CN" altLang="en-US" sz="3200" b="1" dirty="0">
                    <a:solidFill>
                      <a:schemeClr val="bg1"/>
                    </a:solidFill>
                  </a:rPr>
                  <a:t>：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宋体" panose="02010600030101010101" pitchFamily="2" charset="-122"/>
                  </a:rPr>
                  <a:t>存在绝对安全的信息伪装系统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62" name="矩形 161"/>
          <p:cNvSpPr/>
          <p:nvPr/>
        </p:nvSpPr>
        <p:spPr>
          <a:xfrm>
            <a:off x="5224800" y="223690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n-ea"/>
              </a:rPr>
              <a:t>构造性证明：</a:t>
            </a:r>
            <a:endParaRPr lang="zh-CN" altLang="en-US" sz="2800" dirty="0">
              <a:latin typeface="+mn-ea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1849848" y="3601003"/>
            <a:ext cx="8214906" cy="1806990"/>
            <a:chOff x="2770362" y="3529714"/>
            <a:chExt cx="8214906" cy="1806990"/>
          </a:xfrm>
        </p:grpSpPr>
        <p:sp>
          <p:nvSpPr>
            <p:cNvPr id="163" name="矩形 162"/>
            <p:cNvSpPr/>
            <p:nvPr/>
          </p:nvSpPr>
          <p:spPr>
            <a:xfrm>
              <a:off x="2770362" y="3529714"/>
              <a:ext cx="821490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400" dirty="0">
                  <a:latin typeface="+mn-ea"/>
                </a:rPr>
                <a:t>设</a:t>
              </a:r>
              <a:r>
                <a:rPr lang="en-US" altLang="zh-CN" sz="2400" i="1" dirty="0"/>
                <a:t>C</a:t>
              </a:r>
              <a:r>
                <a:rPr lang="zh-CN" altLang="en-US" sz="2400" dirty="0">
                  <a:latin typeface="+mn-ea"/>
                </a:rPr>
                <a:t>是所有长度为</a:t>
              </a:r>
              <a:r>
                <a:rPr lang="en-US" altLang="zh-CN" sz="2400" i="1" dirty="0"/>
                <a:t>n</a:t>
              </a:r>
              <a:r>
                <a:rPr lang="zh-CN" altLang="en-US" sz="2400" dirty="0">
                  <a:latin typeface="+mn-ea"/>
                </a:rPr>
                <a:t>的比特串的集合，</a:t>
              </a:r>
              <a:r>
                <a:rPr lang="en-US" altLang="zh-CN" sz="2400" i="1" dirty="0"/>
                <a:t>P</a:t>
              </a:r>
              <a:r>
                <a:rPr lang="en-US" altLang="zh-CN" sz="2400" i="1" baseline="-30000" dirty="0"/>
                <a:t>C</a:t>
              </a:r>
              <a:r>
                <a:rPr lang="zh-CN" altLang="en-US" sz="2400" dirty="0"/>
                <a:t> </a:t>
              </a:r>
              <a:r>
                <a:rPr lang="zh-CN" altLang="en-US" sz="2400" dirty="0">
                  <a:latin typeface="+mn-ea"/>
                </a:rPr>
                <a:t>是</a:t>
              </a:r>
              <a:r>
                <a:rPr lang="en-US" altLang="zh-CN" sz="2400" i="1" dirty="0"/>
                <a:t>C</a:t>
              </a:r>
              <a:r>
                <a:rPr lang="zh-CN" altLang="en-US" sz="2400" dirty="0">
                  <a:latin typeface="+mn-ea"/>
                </a:rPr>
                <a:t>上的均匀分布，</a:t>
              </a:r>
              <a:r>
                <a:rPr lang="en-US" altLang="zh-CN" sz="2400" i="1" dirty="0"/>
                <a:t>e</a:t>
              </a:r>
              <a:r>
                <a:rPr lang="zh-CN" altLang="en-US" sz="2400" dirty="0">
                  <a:latin typeface="+mn-ea"/>
                </a:rPr>
                <a:t>是秘密消息</a:t>
              </a:r>
              <a:r>
                <a:rPr lang="zh-CN" altLang="en-US" sz="2400" dirty="0">
                  <a:latin typeface="+mj-lt"/>
                </a:rPr>
                <a:t>（</a:t>
              </a:r>
              <a:r>
                <a:rPr lang="en-US" altLang="zh-CN" sz="2400" i="1" dirty="0" err="1">
                  <a:latin typeface="+mj-lt"/>
                </a:rPr>
                <a:t>e∈C</a:t>
              </a:r>
              <a:r>
                <a:rPr lang="zh-CN" altLang="en-US" sz="2400" dirty="0">
                  <a:latin typeface="+mj-lt"/>
                </a:rPr>
                <a:t>）</a:t>
              </a:r>
              <a:r>
                <a:rPr lang="zh-CN" altLang="en-US" sz="2400" dirty="0">
                  <a:latin typeface="+mn-ea"/>
                </a:rPr>
                <a:t>。</a:t>
              </a:r>
              <a:endParaRPr lang="en-US" altLang="zh-CN" sz="2400" dirty="0">
                <a:latin typeface="+mn-ea"/>
              </a:endParaRPr>
            </a:p>
            <a:p>
              <a:pPr lvl="1"/>
              <a:endParaRPr lang="zh-CN" altLang="en-US" sz="2400" dirty="0">
                <a:latin typeface="+mn-ea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2784514" y="4505707"/>
              <a:ext cx="82007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400" dirty="0">
                  <a:latin typeface="+mn-ea"/>
                </a:rPr>
                <a:t>发送者随机选择一个载体</a:t>
              </a:r>
              <a:r>
                <a:rPr lang="en-US" altLang="zh-CN" sz="2400" i="1" dirty="0" err="1"/>
                <a:t>c∈C</a:t>
              </a:r>
              <a:r>
                <a:rPr lang="zh-CN" altLang="en-US" sz="2400" dirty="0">
                  <a:latin typeface="+mn-ea"/>
                </a:rPr>
                <a:t>，产生伪装对象</a:t>
              </a:r>
              <a:r>
                <a:rPr lang="en-US" altLang="zh-CN" sz="2400" i="1" dirty="0"/>
                <a:t>s = </a:t>
              </a:r>
              <a:r>
                <a:rPr lang="en-US" altLang="zh-CN" sz="2400" i="1" dirty="0" err="1"/>
                <a:t>c⊕e</a:t>
              </a:r>
              <a:r>
                <a:rPr lang="zh-CN" altLang="en-US" sz="2400" i="1" dirty="0"/>
                <a:t> </a:t>
              </a:r>
              <a:r>
                <a:rPr lang="zh-CN" altLang="en-US" sz="2400" dirty="0"/>
                <a:t>，</a:t>
              </a:r>
              <a:r>
                <a:rPr lang="en-US" altLang="zh-CN" sz="2400" i="1" dirty="0"/>
                <a:t>s</a:t>
              </a:r>
              <a:r>
                <a:rPr lang="zh-CN" altLang="en-US" sz="2400" dirty="0">
                  <a:latin typeface="+mn-ea"/>
                </a:rPr>
                <a:t>在</a:t>
              </a:r>
              <a:r>
                <a:rPr lang="en-US" altLang="zh-CN" sz="2400" i="1" dirty="0"/>
                <a:t>C</a:t>
              </a:r>
              <a:r>
                <a:rPr lang="zh-CN" altLang="en-US" sz="2400" dirty="0">
                  <a:latin typeface="+mn-ea"/>
                </a:rPr>
                <a:t>上也是均匀分布的，因此</a:t>
              </a:r>
              <a:r>
                <a:rPr lang="en-US" altLang="zh-CN" sz="2400" i="1" dirty="0"/>
                <a:t>P</a:t>
              </a:r>
              <a:r>
                <a:rPr lang="en-US" altLang="zh-CN" sz="2400" i="1" baseline="-30000" dirty="0"/>
                <a:t>C </a:t>
              </a:r>
              <a:r>
                <a:rPr lang="en-US" altLang="zh-CN" sz="2400" i="1" dirty="0"/>
                <a:t>= P</a:t>
              </a:r>
              <a:r>
                <a:rPr lang="en-US" altLang="zh-CN" sz="2400" i="1" baseline="-30000" dirty="0"/>
                <a:t>S</a:t>
              </a:r>
              <a:r>
                <a:rPr lang="zh-CN" altLang="en-US" sz="2400" dirty="0"/>
                <a:t>，</a:t>
              </a:r>
              <a:r>
                <a:rPr lang="zh-CN" altLang="en-US" sz="2400" dirty="0">
                  <a:latin typeface="+mn-ea"/>
                </a:rPr>
                <a:t>并且</a:t>
              </a:r>
              <a:r>
                <a:rPr lang="en-US" altLang="zh-CN" sz="2400" i="1" dirty="0"/>
                <a:t>D</a:t>
              </a:r>
              <a:r>
                <a:rPr lang="en-US" altLang="zh-CN" sz="2400" dirty="0">
                  <a:latin typeface="+mj-ea"/>
                  <a:ea typeface="+mj-ea"/>
                </a:rPr>
                <a:t>(</a:t>
              </a:r>
              <a:r>
                <a:rPr lang="en-US" altLang="zh-CN" sz="2400" i="1" dirty="0"/>
                <a:t>P</a:t>
              </a:r>
              <a:r>
                <a:rPr lang="en-US" altLang="zh-CN" sz="2400" i="1" baseline="-30000" dirty="0"/>
                <a:t>C</a:t>
              </a:r>
              <a:r>
                <a:rPr lang="en-US" altLang="zh-CN" sz="2400" dirty="0"/>
                <a:t>‖</a:t>
              </a:r>
              <a:r>
                <a:rPr lang="en-US" altLang="zh-CN" sz="2400" i="1" dirty="0"/>
                <a:t>P</a:t>
              </a:r>
              <a:r>
                <a:rPr lang="en-US" altLang="zh-CN" sz="2400" i="1" baseline="-30000" dirty="0"/>
                <a:t>S</a:t>
              </a:r>
              <a:r>
                <a:rPr lang="en-US" altLang="zh-CN" sz="2400" dirty="0">
                  <a:latin typeface="+mj-ea"/>
                  <a:ea typeface="+mj-ea"/>
                </a:rPr>
                <a:t>)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= 0</a:t>
              </a:r>
              <a:r>
                <a:rPr lang="zh-CN" altLang="en-US" sz="2400" dirty="0">
                  <a:latin typeface="+mn-ea"/>
                </a:rPr>
                <a:t>。</a:t>
              </a:r>
              <a:endParaRPr lang="zh-CN" altLang="en-US" sz="24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27596" y="683913"/>
            <a:ext cx="4936809" cy="1109044"/>
            <a:chOff x="3279913" y="488294"/>
            <a:chExt cx="4936809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936809" cy="687881"/>
              <a:chOff x="3279913" y="909457"/>
              <a:chExt cx="4936809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93680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判断是否有隐藏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>
            <a:off x="3850646" y="3071992"/>
            <a:ext cx="4540025" cy="554008"/>
            <a:chOff x="3850646" y="3071992"/>
            <a:chExt cx="4540025" cy="554008"/>
          </a:xfrm>
        </p:grpSpPr>
        <p:sp>
          <p:nvSpPr>
            <p:cNvPr id="168" name="矩形: 圆角 167"/>
            <p:cNvSpPr/>
            <p:nvPr/>
          </p:nvSpPr>
          <p:spPr>
            <a:xfrm>
              <a:off x="3850646" y="3071992"/>
              <a:ext cx="4540025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3870726" y="3137755"/>
              <a:ext cx="435229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</a:rPr>
                <a:t>定义一个检验函数 </a:t>
              </a:r>
              <a:r>
                <a:rPr lang="en-US" altLang="zh-CN" sz="2400" i="1" dirty="0" err="1"/>
                <a:t>f：c</a:t>
              </a:r>
              <a:r>
                <a:rPr lang="en-US" altLang="zh-CN" sz="2400" i="1" dirty="0"/>
                <a:t> </a:t>
              </a:r>
              <a:r>
                <a:rPr lang="en-US" altLang="zh-CN" sz="2400" dirty="0"/>
                <a:t>→{0,1} </a:t>
              </a:r>
              <a:endParaRPr lang="en-US" altLang="zh-CN" sz="2400" dirty="0"/>
            </a:p>
          </p:txBody>
        </p:sp>
      </p:grpSp>
      <p:graphicFrame>
        <p:nvGraphicFramePr>
          <p:cNvPr id="166" name="对象 165"/>
          <p:cNvGraphicFramePr/>
          <p:nvPr/>
        </p:nvGraphicFramePr>
        <p:xfrm>
          <a:off x="4035425" y="4219575"/>
          <a:ext cx="42672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2" imgW="50292000" imgH="11582400" progId="Equation.DSMT4">
                  <p:embed/>
                </p:oleObj>
              </mc:Choice>
              <mc:Fallback>
                <p:oleObj name="Equation" r:id="rId2" imgW="50292000" imgH="11582400" progId="Equation.DSMT4">
                  <p:embed/>
                  <p:pic>
                    <p:nvPicPr>
                      <p:cNvPr id="0" name="对象 2969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35425" y="4219575"/>
                        <a:ext cx="4267200" cy="938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30543" y="683913"/>
            <a:ext cx="3530915" cy="1109044"/>
            <a:chOff x="3279913" y="488294"/>
            <a:chExt cx="3530915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3530915" cy="687881"/>
              <a:chOff x="3279913" y="909457"/>
              <a:chExt cx="3530915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353091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182614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判断结果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4018671" y="2515905"/>
            <a:ext cx="8018430" cy="3357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实际有隐藏，判断有隐藏</a:t>
            </a:r>
            <a:r>
              <a:rPr lang="zh-CN" altLang="en-US" sz="2400" dirty="0">
                <a:latin typeface="Times New Roman" panose="02020603050405020304" pitchFamily="18" charset="0"/>
              </a:rPr>
              <a:t>——</a:t>
            </a:r>
            <a:r>
              <a:rPr lang="zh-CN" altLang="en-US" sz="2400" dirty="0"/>
              <a:t>正确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实际无隐藏，判断无隐藏</a:t>
            </a:r>
            <a:r>
              <a:rPr lang="zh-CN" altLang="en-US" sz="2400" dirty="0">
                <a:latin typeface="Times New Roman" panose="02020603050405020304" pitchFamily="18" charset="0"/>
              </a:rPr>
              <a:t>——</a:t>
            </a:r>
            <a:r>
              <a:rPr lang="zh-CN" altLang="en-US" sz="2400" dirty="0"/>
              <a:t>正确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实际无隐藏，判断有隐藏</a:t>
            </a:r>
            <a:r>
              <a:rPr lang="zh-CN" altLang="en-US" sz="2400" dirty="0">
                <a:latin typeface="Times New Roman" panose="02020603050405020304" pitchFamily="18" charset="0"/>
              </a:rPr>
              <a:t>——</a:t>
            </a:r>
            <a:r>
              <a:rPr lang="zh-CN" altLang="en-US" sz="2400" dirty="0"/>
              <a:t>错误</a:t>
            </a:r>
            <a:endParaRPr lang="zh-CN" altLang="en-US" sz="24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纳伪错误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实际有隐藏，判断无隐藏</a:t>
            </a:r>
            <a:r>
              <a:rPr lang="zh-CN" altLang="en-US" sz="2400" dirty="0">
                <a:latin typeface="Times New Roman" panose="02020603050405020304" pitchFamily="18" charset="0"/>
              </a:rPr>
              <a:t>——</a:t>
            </a:r>
            <a:r>
              <a:rPr lang="zh-CN" altLang="en-US" sz="2400" dirty="0"/>
              <a:t>错误</a:t>
            </a:r>
            <a:endParaRPr lang="zh-CN" altLang="en-US" sz="24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弃真错误</a:t>
            </a:r>
            <a:endParaRPr lang="zh-CN" altLang="en-US" sz="2400" dirty="0"/>
          </a:p>
        </p:txBody>
      </p:sp>
      <p:grpSp>
        <p:nvGrpSpPr>
          <p:cNvPr id="163" name="组合 162"/>
          <p:cNvGrpSpPr/>
          <p:nvPr/>
        </p:nvGrpSpPr>
        <p:grpSpPr>
          <a:xfrm>
            <a:off x="3663301" y="2720563"/>
            <a:ext cx="293124" cy="293124"/>
            <a:chOff x="2533556" y="2586887"/>
            <a:chExt cx="689821" cy="689821"/>
          </a:xfrm>
        </p:grpSpPr>
        <p:sp>
          <p:nvSpPr>
            <p:cNvPr id="164" name="椭圆 163"/>
            <p:cNvSpPr/>
            <p:nvPr/>
          </p:nvSpPr>
          <p:spPr>
            <a:xfrm>
              <a:off x="2533556" y="2586887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165" name="atom_192635"/>
            <p:cNvSpPr>
              <a:spLocks noChangeAspect="1"/>
            </p:cNvSpPr>
            <p:nvPr/>
          </p:nvSpPr>
          <p:spPr bwMode="auto">
            <a:xfrm>
              <a:off x="2690484" y="2732181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3663300" y="3273037"/>
            <a:ext cx="293124" cy="293124"/>
            <a:chOff x="2533556" y="2586887"/>
            <a:chExt cx="689821" cy="689821"/>
          </a:xfrm>
        </p:grpSpPr>
        <p:sp>
          <p:nvSpPr>
            <p:cNvPr id="169" name="椭圆 168"/>
            <p:cNvSpPr/>
            <p:nvPr/>
          </p:nvSpPr>
          <p:spPr>
            <a:xfrm>
              <a:off x="2533556" y="2586887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170" name="atom_192635"/>
            <p:cNvSpPr>
              <a:spLocks noChangeAspect="1"/>
            </p:cNvSpPr>
            <p:nvPr/>
          </p:nvSpPr>
          <p:spPr bwMode="auto">
            <a:xfrm>
              <a:off x="2690484" y="2732181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3663300" y="3822947"/>
            <a:ext cx="293124" cy="293124"/>
            <a:chOff x="2533556" y="2586887"/>
            <a:chExt cx="689821" cy="689821"/>
          </a:xfrm>
        </p:grpSpPr>
        <p:sp>
          <p:nvSpPr>
            <p:cNvPr id="172" name="椭圆 171"/>
            <p:cNvSpPr/>
            <p:nvPr/>
          </p:nvSpPr>
          <p:spPr>
            <a:xfrm>
              <a:off x="2533556" y="2586887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173" name="atom_192635"/>
            <p:cNvSpPr>
              <a:spLocks noChangeAspect="1"/>
            </p:cNvSpPr>
            <p:nvPr/>
          </p:nvSpPr>
          <p:spPr bwMode="auto">
            <a:xfrm>
              <a:off x="2690484" y="2732181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3663300" y="4927847"/>
            <a:ext cx="293124" cy="293124"/>
            <a:chOff x="2533556" y="2586887"/>
            <a:chExt cx="689821" cy="689821"/>
          </a:xfrm>
        </p:grpSpPr>
        <p:sp>
          <p:nvSpPr>
            <p:cNvPr id="178" name="椭圆 177"/>
            <p:cNvSpPr/>
            <p:nvPr/>
          </p:nvSpPr>
          <p:spPr>
            <a:xfrm>
              <a:off x="2533556" y="2586887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179" name="atom_192635"/>
            <p:cNvSpPr>
              <a:spLocks noChangeAspect="1"/>
            </p:cNvSpPr>
            <p:nvPr/>
          </p:nvSpPr>
          <p:spPr bwMode="auto">
            <a:xfrm>
              <a:off x="2690484" y="2732181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ISLIDE.VECTOR" val="28b0fd0e-7ece-4f48-881a-83c93b08799b"/>
</p:tagLst>
</file>

<file path=ppt/tags/tag11.xml><?xml version="1.0" encoding="utf-8"?>
<p:tagLst xmlns:p="http://schemas.openxmlformats.org/presentationml/2006/main">
  <p:tag name="ISLIDE.VECTOR" val="28b0fd0e-7ece-4f48-881a-83c93b08799b"/>
</p:tagLst>
</file>

<file path=ppt/tags/tag12.xml><?xml version="1.0" encoding="utf-8"?>
<p:tagLst xmlns:p="http://schemas.openxmlformats.org/presentationml/2006/main">
  <p:tag name="ISLIDE.VECTOR" val="28b0fd0e-7ece-4f48-881a-83c93b08799b"/>
</p:tagLst>
</file>

<file path=ppt/tags/tag13.xml><?xml version="1.0" encoding="utf-8"?>
<p:tagLst xmlns:p="http://schemas.openxmlformats.org/presentationml/2006/main">
  <p:tag name="ISLIDE.VECTOR" val="28b0fd0e-7ece-4f48-881a-83c93b08799b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ISLIDE.VECTOR" val="28b0fd0e-7ece-4f48-881a-83c93b08799b"/>
</p:tagLst>
</file>

<file path=ppt/tags/tag9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WPS 演示</Application>
  <PresentationFormat>宽屏</PresentationFormat>
  <Paragraphs>105</Paragraphs>
  <Slides>12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思源黑体 CN Heavy</vt:lpstr>
      <vt:lpstr>微软雅黑 Light</vt:lpstr>
      <vt:lpstr>黑体</vt:lpstr>
      <vt:lpstr>Times New Roman</vt:lpstr>
      <vt:lpstr>微软雅黑</vt:lpstr>
      <vt:lpstr>Arial Unicode MS</vt:lpstr>
      <vt:lpstr>等线</vt:lpstr>
      <vt:lpstr>思源黑体 CN Normal</vt:lpstr>
      <vt:lpstr>Office 主题​​</vt:lpstr>
      <vt:lpstr>Equation.3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111</cp:revision>
  <dcterms:created xsi:type="dcterms:W3CDTF">2019-09-27T01:23:00Z</dcterms:created>
  <dcterms:modified xsi:type="dcterms:W3CDTF">2019-11-03T01:56:36Z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